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1.xml" ContentType="application/vnd.ms-office.chart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381" r:id="rId3"/>
    <p:sldId id="411" r:id="rId4"/>
    <p:sldId id="407" r:id="rId5"/>
    <p:sldId id="401" r:id="rId6"/>
    <p:sldId id="402" r:id="rId7"/>
    <p:sldId id="403" r:id="rId8"/>
    <p:sldId id="380" r:id="rId9"/>
    <p:sldId id="384" r:id="rId10"/>
    <p:sldId id="404" r:id="rId11"/>
    <p:sldId id="405" r:id="rId12"/>
    <p:sldId id="406" r:id="rId13"/>
    <p:sldId id="399" r:id="rId14"/>
    <p:sldId id="408" r:id="rId15"/>
    <p:sldId id="409" r:id="rId16"/>
    <p:sldId id="412" r:id="rId17"/>
    <p:sldId id="413" r:id="rId18"/>
    <p:sldId id="414" r:id="rId19"/>
    <p:sldId id="415" r:id="rId20"/>
    <p:sldId id="416" r:id="rId21"/>
    <p:sldId id="391" r:id="rId22"/>
    <p:sldId id="400" r:id="rId23"/>
    <p:sldId id="417" r:id="rId2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861" autoAdjust="0"/>
  </p:normalViewPr>
  <p:slideViewPr>
    <p:cSldViewPr snapToGrid="0">
      <p:cViewPr varScale="1">
        <p:scale>
          <a:sx n="93" d="100"/>
          <a:sy n="93" d="100"/>
        </p:scale>
        <p:origin x="20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DANA\FIR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015312852732787E-2"/>
          <c:y val="0.25670014883878656"/>
          <c:w val="0.89842995169082129"/>
          <c:h val="0.73220029441813517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E3-49AF-8ECA-7FBA16530065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E3-49AF-8ECA-7FBA16530065}"/>
              </c:ext>
            </c:extLst>
          </c:dPt>
          <c:dLbls>
            <c:dLbl>
              <c:idx val="0"/>
              <c:layout>
                <c:manualLayout>
                  <c:x val="-4.117770252811663E-2"/>
                  <c:y val="-1.3422147176476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E3-49AF-8ECA-7FBA165300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299478869489093E-2"/>
                  <c:y val="-0.28492473137359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E3-49AF-8ECA-7FBA165300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Plan1!$E$6:$E$7</c:f>
              <c:strCache>
                <c:ptCount val="2"/>
                <c:pt idx="0">
                  <c:v>Outros</c:v>
                </c:pt>
                <c:pt idx="1">
                  <c:v>Dispensa por Valor</c:v>
                </c:pt>
              </c:strCache>
            </c:strRef>
          </c:cat>
          <c:val>
            <c:numRef>
              <c:f>Plan1!$F$6:$F$7</c:f>
              <c:numCache>
                <c:formatCode>General</c:formatCode>
                <c:ptCount val="2"/>
                <c:pt idx="0">
                  <c:v>257</c:v>
                </c:pt>
                <c:pt idx="1">
                  <c:v>2352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E3-49AF-8ECA-7FBA16530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84BA-CAA8-40D0-8E75-7050CF82313A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9E616-F5DF-42E9-99DC-7D23B623F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13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E616-F5DF-42E9-99DC-7D23B623F2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1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9E616-F5DF-42E9-99DC-7D23B623F29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82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E616-F5DF-42E9-99DC-7D23B623F29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99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30183" t="28239" r="26242" b="60891"/>
          <a:stretch>
            <a:fillRect/>
          </a:stretch>
        </p:blipFill>
        <p:spPr bwMode="auto">
          <a:xfrm>
            <a:off x="1" y="-27384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73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46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42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30183" t="28239" r="26242" b="60891"/>
          <a:stretch>
            <a:fillRect/>
          </a:stretch>
        </p:blipFill>
        <p:spPr bwMode="auto">
          <a:xfrm>
            <a:off x="1" y="1071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1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33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98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29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5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4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83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4907-EA3C-43F4-BB9B-0FB9BBF0BEBE}" type="datetimeFigureOut">
              <a:rPr lang="pt-BR" smtClean="0"/>
              <a:t>20/05/2020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D055-D560-4F75-890B-FC02B141C60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 l="30183" t="28239" r="26242" b="60891"/>
          <a:stretch>
            <a:fillRect/>
          </a:stretch>
        </p:blipFill>
        <p:spPr bwMode="auto">
          <a:xfrm>
            <a:off x="1" y="-27384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5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rasgovernamentais.gov.br/" TargetMode="External"/><Relationship Id="rId2" Type="http://schemas.openxmlformats.org/officeDocument/2006/relationships/hyperlink" Target="http://eletrobrassp/Canais-de-Negocios/Licitacoes/Paginas/Licitacoes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sveira@eletronuclear.gov.br" TargetMode="External"/><Relationship Id="rId2" Type="http://schemas.openxmlformats.org/officeDocument/2006/relationships/hyperlink" Target="mailto:mafort@eletronuclear.gov.br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156"/>
            <a:ext cx="9136380" cy="5286593"/>
          </a:xfrm>
          <a:prstGeom prst="rect">
            <a:avLst/>
          </a:prstGeom>
        </p:spPr>
      </p:pic>
      <p:pic>
        <p:nvPicPr>
          <p:cNvPr id="6" name="Imagem 10" descr="02.png"/>
          <p:cNvPicPr>
            <a:picLocks noChangeAspect="1"/>
          </p:cNvPicPr>
          <p:nvPr/>
        </p:nvPicPr>
        <p:blipFill>
          <a:blip r:embed="rId4"/>
          <a:srcRect t="43750"/>
          <a:stretch>
            <a:fillRect/>
          </a:stretch>
        </p:blipFill>
        <p:spPr bwMode="auto">
          <a:xfrm>
            <a:off x="0" y="3000375"/>
            <a:ext cx="916486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98401" y="4502776"/>
            <a:ext cx="62540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Oportunidades de negócios</a:t>
            </a:r>
          </a:p>
          <a:p>
            <a:endParaRPr lang="pt-BR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Demandas de fornecimento vigentes e Planejamento anual de contratação de menor vulto para 2020</a:t>
            </a:r>
            <a:endParaRPr lang="pt-BR" sz="3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Eletronuclear"/>
          <p:cNvPicPr>
            <a:picLocks noChangeAspect="1" noChangeArrowheads="1"/>
          </p:cNvPicPr>
          <p:nvPr/>
        </p:nvPicPr>
        <p:blipFill rotWithShape="1">
          <a:blip r:embed="rId5"/>
          <a:srcRect l="60483" t="48743" r="5433" b="12008"/>
          <a:stretch/>
        </p:blipFill>
        <p:spPr bwMode="auto">
          <a:xfrm>
            <a:off x="0" y="-32643"/>
            <a:ext cx="1712890" cy="147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01654" y="6299437"/>
            <a:ext cx="2057400" cy="365125"/>
          </a:xfrm>
        </p:spPr>
        <p:txBody>
          <a:bodyPr/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15 de maio de 2020</a:t>
            </a:r>
          </a:p>
        </p:txBody>
      </p:sp>
    </p:spTree>
    <p:extLst>
      <p:ext uri="{BB962C8B-B14F-4D97-AF65-F5344CB8AC3E}">
        <p14:creationId xmlns:p14="http://schemas.microsoft.com/office/powerpoint/2010/main" val="180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xmlns="" id="{16D77B0D-FB7E-46FA-ACFE-D8386948F90A}"/>
              </a:ext>
            </a:extLst>
          </p:cNvPr>
          <p:cNvSpPr/>
          <p:nvPr/>
        </p:nvSpPr>
        <p:spPr>
          <a:xfrm>
            <a:off x="551715" y="1836634"/>
            <a:ext cx="2588376" cy="3184732"/>
          </a:xfrm>
          <a:prstGeom prst="homePlate">
            <a:avLst>
              <a:gd name="adj" fmla="val 14502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6B0787E1-C123-4050-837A-BF1CBEE22939}"/>
              </a:ext>
            </a:extLst>
          </p:cNvPr>
          <p:cNvSpPr/>
          <p:nvPr/>
        </p:nvSpPr>
        <p:spPr>
          <a:xfrm>
            <a:off x="981313" y="4617978"/>
            <a:ext cx="2311685" cy="12003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6" y="2070719"/>
            <a:ext cx="235881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 err="1">
                <a:solidFill>
                  <a:srgbClr val="FFFFFF"/>
                </a:solidFill>
              </a:rPr>
              <a:t>Pregões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abertos</a:t>
            </a:r>
            <a:r>
              <a:rPr lang="en-US" sz="3100" b="1" dirty="0">
                <a:solidFill>
                  <a:srgbClr val="FFFFFF"/>
                </a:solidFill>
              </a:rPr>
              <a:t> para </a:t>
            </a:r>
            <a:r>
              <a:rPr lang="en-US" sz="3100" b="1" dirty="0" err="1">
                <a:solidFill>
                  <a:srgbClr val="FFFFFF"/>
                </a:solidFill>
              </a:rPr>
              <a:t>recebimento</a:t>
            </a:r>
            <a:r>
              <a:rPr lang="en-US" sz="3100" b="1" dirty="0">
                <a:solidFill>
                  <a:srgbClr val="FFFFFF"/>
                </a:solidFill>
              </a:rPr>
              <a:t> de </a:t>
            </a:r>
            <a:r>
              <a:rPr lang="en-US" sz="3100" b="1" dirty="0" err="1">
                <a:solidFill>
                  <a:srgbClr val="FFFFFF"/>
                </a:solidFill>
              </a:rPr>
              <a:t>propostas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9482783-268C-4974-8CB3-4E3C2952B330}"/>
              </a:ext>
            </a:extLst>
          </p:cNvPr>
          <p:cNvSpPr txBox="1"/>
          <p:nvPr/>
        </p:nvSpPr>
        <p:spPr>
          <a:xfrm>
            <a:off x="1166043" y="4617977"/>
            <a:ext cx="197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Filtro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Compras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Governamentais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15/04 a 15/05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UASG </a:t>
            </a:r>
            <a:r>
              <a:rPr lang="pt-BR" b="1" dirty="0">
                <a:solidFill>
                  <a:srgbClr val="FFFFFF"/>
                </a:solidFill>
              </a:rPr>
              <a:t>910847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Grandes contratações (Pregões) </a:t>
            </a:r>
            <a:r>
              <a:rPr lang="pt-BR" sz="2000" dirty="0"/>
              <a:t>em aberto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9F9BF4C-7730-4097-8A7F-5432BE651463}"/>
              </a:ext>
            </a:extLst>
          </p:cNvPr>
          <p:cNvSpPr txBox="1"/>
          <p:nvPr/>
        </p:nvSpPr>
        <p:spPr>
          <a:xfrm>
            <a:off x="3627563" y="1351642"/>
            <a:ext cx="51145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Pregão Eletrônico Nº 103/2020</a:t>
            </a:r>
          </a:p>
          <a:p>
            <a:pPr algn="just"/>
            <a:r>
              <a:rPr lang="pt-BR" dirty="0"/>
              <a:t>Objeto: Fornecimento de Vestimenta de Segurança</a:t>
            </a:r>
          </a:p>
          <a:p>
            <a:pPr algn="just"/>
            <a:r>
              <a:rPr lang="pt-BR" dirty="0"/>
              <a:t>Edital a partir de: 28/04/2020 </a:t>
            </a:r>
          </a:p>
          <a:p>
            <a:pPr algn="just"/>
            <a:r>
              <a:rPr lang="pt-BR" dirty="0"/>
              <a:t>Sessão On-line Pública: em 21/05/2020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85/2020</a:t>
            </a:r>
          </a:p>
          <a:p>
            <a:pPr algn="just"/>
            <a:r>
              <a:rPr lang="pt-BR" dirty="0"/>
              <a:t>Objeto: Válvula Globo</a:t>
            </a:r>
          </a:p>
          <a:p>
            <a:pPr algn="just"/>
            <a:r>
              <a:rPr lang="pt-BR" dirty="0"/>
              <a:t>Edital a partir de: 30/04/2020 </a:t>
            </a:r>
          </a:p>
          <a:p>
            <a:pPr algn="just"/>
            <a:r>
              <a:rPr lang="pt-BR" dirty="0"/>
              <a:t>Sessão On-line Pública: em 15/05/2020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288/2019</a:t>
            </a:r>
          </a:p>
          <a:p>
            <a:pPr algn="just"/>
            <a:r>
              <a:rPr lang="pt-BR" dirty="0"/>
              <a:t>Objeto: Serviços de coberturas de seguro quanto aos riscos de Transportes em Viagens Nacionais e Operações Isoladas para os bens de propriedade da ELETROBRÁS TERMONUCLEAR S.A. ELETRONUCLEAR.</a:t>
            </a:r>
          </a:p>
          <a:p>
            <a:pPr algn="just"/>
            <a:r>
              <a:rPr lang="pt-BR" dirty="0"/>
              <a:t>Edital a partir de: 12/05/2020</a:t>
            </a:r>
          </a:p>
          <a:p>
            <a:pPr algn="just"/>
            <a:r>
              <a:rPr lang="pt-BR" dirty="0"/>
              <a:t>Sessão On-line Pública: em </a:t>
            </a:r>
            <a:r>
              <a:rPr lang="pt-BR" b="1" dirty="0">
                <a:solidFill>
                  <a:srgbClr val="00B050"/>
                </a:solidFill>
              </a:rPr>
              <a:t>02/06/2020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5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xmlns="" id="{16D77B0D-FB7E-46FA-ACFE-D8386948F90A}"/>
              </a:ext>
            </a:extLst>
          </p:cNvPr>
          <p:cNvSpPr/>
          <p:nvPr/>
        </p:nvSpPr>
        <p:spPr>
          <a:xfrm>
            <a:off x="551715" y="1836634"/>
            <a:ext cx="2588376" cy="3184732"/>
          </a:xfrm>
          <a:prstGeom prst="homePlate">
            <a:avLst>
              <a:gd name="adj" fmla="val 14502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6B0787E1-C123-4050-837A-BF1CBEE22939}"/>
              </a:ext>
            </a:extLst>
          </p:cNvPr>
          <p:cNvSpPr/>
          <p:nvPr/>
        </p:nvSpPr>
        <p:spPr>
          <a:xfrm>
            <a:off x="981313" y="4617978"/>
            <a:ext cx="2311685" cy="12003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6" y="2070719"/>
            <a:ext cx="235881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 err="1">
                <a:solidFill>
                  <a:srgbClr val="FFFFFF"/>
                </a:solidFill>
              </a:rPr>
              <a:t>Pregões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abertos</a:t>
            </a:r>
            <a:r>
              <a:rPr lang="en-US" sz="3100" b="1" dirty="0">
                <a:solidFill>
                  <a:srgbClr val="FFFFFF"/>
                </a:solidFill>
              </a:rPr>
              <a:t> para </a:t>
            </a:r>
            <a:r>
              <a:rPr lang="en-US" sz="3100" b="1" dirty="0" err="1">
                <a:solidFill>
                  <a:srgbClr val="FFFFFF"/>
                </a:solidFill>
              </a:rPr>
              <a:t>recebimento</a:t>
            </a:r>
            <a:r>
              <a:rPr lang="en-US" sz="3100" b="1" dirty="0">
                <a:solidFill>
                  <a:srgbClr val="FFFFFF"/>
                </a:solidFill>
              </a:rPr>
              <a:t> de </a:t>
            </a:r>
            <a:r>
              <a:rPr lang="en-US" sz="3100" b="1" dirty="0" err="1">
                <a:solidFill>
                  <a:srgbClr val="FFFFFF"/>
                </a:solidFill>
              </a:rPr>
              <a:t>propostas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9482783-268C-4974-8CB3-4E3C2952B330}"/>
              </a:ext>
            </a:extLst>
          </p:cNvPr>
          <p:cNvSpPr txBox="1"/>
          <p:nvPr/>
        </p:nvSpPr>
        <p:spPr>
          <a:xfrm>
            <a:off x="1166043" y="4617977"/>
            <a:ext cx="197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Filtro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Compras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Governamentais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15/04 a 15/05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UASG </a:t>
            </a:r>
            <a:r>
              <a:rPr lang="pt-BR" b="1" dirty="0">
                <a:solidFill>
                  <a:srgbClr val="FFFFFF"/>
                </a:solidFill>
              </a:rPr>
              <a:t>910847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Grandes contratações (Pregões) </a:t>
            </a:r>
            <a:r>
              <a:rPr lang="pt-BR" sz="2000" dirty="0"/>
              <a:t>em aberto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3113DEC-A7E4-411E-8265-1F0FE0B729AE}"/>
              </a:ext>
            </a:extLst>
          </p:cNvPr>
          <p:cNvSpPr txBox="1"/>
          <p:nvPr/>
        </p:nvSpPr>
        <p:spPr>
          <a:xfrm>
            <a:off x="3696085" y="1185439"/>
            <a:ext cx="51145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Pregão Eletrônico Nº 282/2019</a:t>
            </a:r>
          </a:p>
          <a:p>
            <a:pPr algn="just"/>
            <a:r>
              <a:rPr lang="pt-BR" dirty="0"/>
              <a:t>Objeto: Aquisição de buchas e acoplamentos conforme descritivos constantes do Edital.</a:t>
            </a:r>
          </a:p>
          <a:p>
            <a:pPr algn="just"/>
            <a:r>
              <a:rPr lang="pt-BR" dirty="0"/>
              <a:t>Edital a partir de: 12/05/2020 </a:t>
            </a:r>
          </a:p>
          <a:p>
            <a:pPr algn="just"/>
            <a:r>
              <a:rPr lang="pt-BR" dirty="0"/>
              <a:t>Sessão On-line Pública: em 22/05/2020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118/2020</a:t>
            </a:r>
          </a:p>
          <a:p>
            <a:pPr algn="just"/>
            <a:r>
              <a:rPr lang="pt-BR" dirty="0"/>
              <a:t>Objeto: Fornecimento de Nitrogênio e Hidrogênio</a:t>
            </a:r>
          </a:p>
          <a:p>
            <a:pPr algn="just"/>
            <a:r>
              <a:rPr lang="pt-BR" dirty="0"/>
              <a:t>Edital a partir de: 11/05/2020 </a:t>
            </a:r>
          </a:p>
          <a:p>
            <a:pPr algn="just"/>
            <a:r>
              <a:rPr lang="pt-BR" dirty="0"/>
              <a:t>Sessão On-line Pública: em 21/05/2020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116/2020</a:t>
            </a:r>
          </a:p>
          <a:p>
            <a:pPr algn="just"/>
            <a:r>
              <a:rPr lang="pt-BR" dirty="0"/>
              <a:t>Objeto: Fornecimento de duto espiralado.</a:t>
            </a:r>
          </a:p>
          <a:p>
            <a:pPr algn="just"/>
            <a:r>
              <a:rPr lang="pt-BR" dirty="0"/>
              <a:t>Edital a partir de: 08/05/2020 </a:t>
            </a:r>
          </a:p>
          <a:p>
            <a:pPr algn="just"/>
            <a:r>
              <a:rPr lang="pt-BR" dirty="0"/>
              <a:t>Sessão On-line Pública: em 20/05/2020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113/2020</a:t>
            </a:r>
          </a:p>
          <a:p>
            <a:pPr algn="just"/>
            <a:r>
              <a:rPr lang="pt-BR" dirty="0"/>
              <a:t>Objeto: Fornecimento de EPIs.</a:t>
            </a:r>
          </a:p>
          <a:p>
            <a:pPr algn="just"/>
            <a:r>
              <a:rPr lang="pt-BR" dirty="0"/>
              <a:t>Edital a partir de: 04/05/2020 </a:t>
            </a:r>
          </a:p>
          <a:p>
            <a:pPr algn="just"/>
            <a:r>
              <a:rPr lang="pt-BR" dirty="0"/>
              <a:t>Sessão On-line Pública: em 14/05/2020</a:t>
            </a:r>
          </a:p>
        </p:txBody>
      </p:sp>
    </p:spTree>
    <p:extLst>
      <p:ext uri="{BB962C8B-B14F-4D97-AF65-F5344CB8AC3E}">
        <p14:creationId xmlns:p14="http://schemas.microsoft.com/office/powerpoint/2010/main" val="609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xmlns="" id="{16D77B0D-FB7E-46FA-ACFE-D8386948F90A}"/>
              </a:ext>
            </a:extLst>
          </p:cNvPr>
          <p:cNvSpPr/>
          <p:nvPr/>
        </p:nvSpPr>
        <p:spPr>
          <a:xfrm>
            <a:off x="551715" y="1836634"/>
            <a:ext cx="2588376" cy="3184732"/>
          </a:xfrm>
          <a:prstGeom prst="homePlate">
            <a:avLst>
              <a:gd name="adj" fmla="val 14502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6B0787E1-C123-4050-837A-BF1CBEE22939}"/>
              </a:ext>
            </a:extLst>
          </p:cNvPr>
          <p:cNvSpPr/>
          <p:nvPr/>
        </p:nvSpPr>
        <p:spPr>
          <a:xfrm>
            <a:off x="981313" y="4617978"/>
            <a:ext cx="2311685" cy="12003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6" y="2070719"/>
            <a:ext cx="235881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 err="1">
                <a:solidFill>
                  <a:srgbClr val="FFFFFF"/>
                </a:solidFill>
              </a:rPr>
              <a:t>Pregões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abertos</a:t>
            </a:r>
            <a:r>
              <a:rPr lang="en-US" sz="3100" b="1" dirty="0">
                <a:solidFill>
                  <a:srgbClr val="FFFFFF"/>
                </a:solidFill>
              </a:rPr>
              <a:t> para </a:t>
            </a:r>
            <a:r>
              <a:rPr lang="en-US" sz="3100" b="1" dirty="0" err="1">
                <a:solidFill>
                  <a:srgbClr val="FFFFFF"/>
                </a:solidFill>
              </a:rPr>
              <a:t>recebimento</a:t>
            </a:r>
            <a:r>
              <a:rPr lang="en-US" sz="3100" b="1" dirty="0">
                <a:solidFill>
                  <a:srgbClr val="FFFFFF"/>
                </a:solidFill>
              </a:rPr>
              <a:t> de </a:t>
            </a:r>
            <a:r>
              <a:rPr lang="en-US" sz="3100" b="1" dirty="0" err="1">
                <a:solidFill>
                  <a:srgbClr val="FFFFFF"/>
                </a:solidFill>
              </a:rPr>
              <a:t>propostas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9482783-268C-4974-8CB3-4E3C2952B330}"/>
              </a:ext>
            </a:extLst>
          </p:cNvPr>
          <p:cNvSpPr txBox="1"/>
          <p:nvPr/>
        </p:nvSpPr>
        <p:spPr>
          <a:xfrm>
            <a:off x="1166043" y="4617977"/>
            <a:ext cx="197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Filtro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Compras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Governamentais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15/04 a 15/05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UASG </a:t>
            </a:r>
            <a:r>
              <a:rPr lang="pt-BR" b="1" dirty="0">
                <a:solidFill>
                  <a:srgbClr val="FFFFFF"/>
                </a:solidFill>
              </a:rPr>
              <a:t>910847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Grandes contratações (Pregões) </a:t>
            </a:r>
            <a:r>
              <a:rPr lang="pt-BR" sz="2000" dirty="0"/>
              <a:t>em aberto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5248176-6987-4374-980E-64B7C93DAE33}"/>
              </a:ext>
            </a:extLst>
          </p:cNvPr>
          <p:cNvSpPr txBox="1"/>
          <p:nvPr/>
        </p:nvSpPr>
        <p:spPr>
          <a:xfrm>
            <a:off x="3585523" y="1069692"/>
            <a:ext cx="51145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Pregão Eletrônico Nº 111/2020</a:t>
            </a:r>
          </a:p>
          <a:p>
            <a:pPr algn="just"/>
            <a:r>
              <a:rPr lang="pt-BR" dirty="0"/>
              <a:t>Objeto: Fornecimento de SACO PLÁSTICO</a:t>
            </a:r>
          </a:p>
          <a:p>
            <a:pPr algn="just"/>
            <a:r>
              <a:rPr lang="pt-BR" dirty="0"/>
              <a:t>Edital a partir de: 11/05/2020</a:t>
            </a:r>
          </a:p>
          <a:p>
            <a:pPr algn="just"/>
            <a:r>
              <a:rPr lang="pt-BR" dirty="0"/>
              <a:t>Sessão On-line Pública: em 21/05/2020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98/2020</a:t>
            </a:r>
          </a:p>
          <a:p>
            <a:pPr algn="just"/>
            <a:r>
              <a:rPr lang="pt-BR" dirty="0"/>
              <a:t>Objeto: Fornecimento de tampa tomada</a:t>
            </a:r>
          </a:p>
          <a:p>
            <a:pPr algn="just"/>
            <a:r>
              <a:rPr lang="pt-BR" dirty="0"/>
              <a:t>Edital a partir de: 11/05/2020 </a:t>
            </a:r>
          </a:p>
          <a:p>
            <a:pPr algn="just"/>
            <a:r>
              <a:rPr lang="pt-BR" dirty="0"/>
              <a:t>Sessão On-line Pública: em </a:t>
            </a:r>
            <a:r>
              <a:rPr lang="pt-BR" b="1" dirty="0">
                <a:solidFill>
                  <a:srgbClr val="00B050"/>
                </a:solidFill>
              </a:rPr>
              <a:t>27/05/2020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93/2020</a:t>
            </a:r>
          </a:p>
          <a:p>
            <a:pPr algn="just"/>
            <a:r>
              <a:rPr lang="pt-BR" dirty="0"/>
              <a:t>Objeto: Materiais de vedação conforme descritivos constantes do Edital.</a:t>
            </a:r>
          </a:p>
          <a:p>
            <a:pPr algn="just"/>
            <a:r>
              <a:rPr lang="pt-BR" dirty="0"/>
              <a:t>Edital a partir de: </a:t>
            </a:r>
          </a:p>
          <a:p>
            <a:pPr algn="just"/>
            <a:r>
              <a:rPr lang="pt-BR" dirty="0" err="1"/>
              <a:t>Ab</a:t>
            </a:r>
            <a:r>
              <a:rPr lang="pt-BR" dirty="0"/>
              <a:t> Sessão On-line Pública: em 19/05/2020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88/2020</a:t>
            </a:r>
          </a:p>
          <a:p>
            <a:pPr algn="just"/>
            <a:r>
              <a:rPr lang="pt-BR" dirty="0"/>
              <a:t>Objeto: Fornecimento de telhas.</a:t>
            </a:r>
          </a:p>
          <a:p>
            <a:pPr algn="just"/>
            <a:r>
              <a:rPr lang="pt-BR" dirty="0"/>
              <a:t>Edital a partir de: 12/05/2020 </a:t>
            </a:r>
          </a:p>
          <a:p>
            <a:pPr algn="just"/>
            <a:r>
              <a:rPr lang="pt-BR" dirty="0"/>
              <a:t>Sessão On-line Pública: em 25/05/2020</a:t>
            </a:r>
          </a:p>
        </p:txBody>
      </p:sp>
    </p:spTree>
    <p:extLst>
      <p:ext uri="{BB962C8B-B14F-4D97-AF65-F5344CB8AC3E}">
        <p14:creationId xmlns:p14="http://schemas.microsoft.com/office/powerpoint/2010/main" val="11711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Grandes contratações (Pregões) </a:t>
            </a:r>
            <a:r>
              <a:rPr lang="pt-BR" sz="2000" dirty="0"/>
              <a:t>em aberto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17897F6-A146-4BCB-97DC-0D5302FC64F4}"/>
              </a:ext>
            </a:extLst>
          </p:cNvPr>
          <p:cNvSpPr/>
          <p:nvPr/>
        </p:nvSpPr>
        <p:spPr>
          <a:xfrm>
            <a:off x="563180" y="1235894"/>
            <a:ext cx="8017639" cy="16809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Atenção: </a:t>
            </a:r>
            <a:r>
              <a:rPr lang="pt-BR" dirty="0">
                <a:solidFill>
                  <a:schemeClr val="tx1"/>
                </a:solidFill>
              </a:rPr>
              <a:t>as contratações em andamento apresentadas são constantemente atualizadas. O filtro anterior refere-se à data de criação do documento. Para ter acesso às informações de contratações atualizadas, deve-se pesquisar no portal </a:t>
            </a:r>
            <a:r>
              <a:rPr lang="pt-BR" b="1" dirty="0">
                <a:solidFill>
                  <a:schemeClr val="tx1"/>
                </a:solidFill>
              </a:rPr>
              <a:t>Compras Governamentais </a:t>
            </a:r>
            <a:r>
              <a:rPr lang="pt-BR" dirty="0">
                <a:solidFill>
                  <a:schemeClr val="tx1"/>
                </a:solidFill>
              </a:rPr>
              <a:t>ou no site da Eletronuclear, em: </a:t>
            </a:r>
            <a:r>
              <a:rPr lang="pt-BR" sz="1600" dirty="0">
                <a:solidFill>
                  <a:schemeClr val="tx1"/>
                </a:solidFill>
                <a:hlinkClick r:id="rId2"/>
              </a:rPr>
              <a:t>https://www.eletronuclear.gov.br/Canais-de-Negocios/Licitacoes/Paginas/Licitacoes.aspx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2640A57-D8C3-4210-83AB-387C62FA2FAE}"/>
              </a:ext>
            </a:extLst>
          </p:cNvPr>
          <p:cNvSpPr txBox="1"/>
          <p:nvPr/>
        </p:nvSpPr>
        <p:spPr>
          <a:xfrm>
            <a:off x="2577174" y="3227518"/>
            <a:ext cx="61541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1 – Acesse </a:t>
            </a:r>
            <a:r>
              <a:rPr lang="pt-BR" sz="1400" dirty="0">
                <a:hlinkClick r:id="rId3"/>
              </a:rPr>
              <a:t>https://www.comprasgovernamentais.gov.br/</a:t>
            </a:r>
            <a:endParaRPr lang="pt-BR" sz="1400" dirty="0"/>
          </a:p>
          <a:p>
            <a:pPr algn="just"/>
            <a:r>
              <a:rPr lang="pt-BR" sz="1400" dirty="0"/>
              <a:t>2 - Clique em "consultas", "licitações" e "Aviso de licitações“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3 - No campo "Código da UASG", clique em “selecionar” e digite o código da Eletrobras Eletronuclear (910847)</a:t>
            </a:r>
          </a:p>
          <a:p>
            <a:pPr algn="just"/>
            <a:r>
              <a:rPr lang="pt-BR" sz="1400" dirty="0"/>
              <a:t>4 – Coloque o período de publicação e selecione a Modalidade</a:t>
            </a:r>
          </a:p>
          <a:p>
            <a:pPr algn="just"/>
            <a:r>
              <a:rPr lang="pt-BR" sz="1400" dirty="0"/>
              <a:t>5 – “OK” no final da página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2781BD8-B12A-4386-B706-91F0A9BD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111" y="3789014"/>
            <a:ext cx="1352016" cy="1639513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xmlns="" id="{659247A1-B97B-487E-A8DB-9DF4FDA2F2BF}"/>
              </a:ext>
            </a:extLst>
          </p:cNvPr>
          <p:cNvSpPr/>
          <p:nvPr/>
        </p:nvSpPr>
        <p:spPr>
          <a:xfrm>
            <a:off x="2577174" y="4896091"/>
            <a:ext cx="733185" cy="347241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: Seta para a Direita 8">
            <a:extLst>
              <a:ext uri="{FF2B5EF4-FFF2-40B4-BE49-F238E27FC236}">
                <a16:creationId xmlns:a16="http://schemas.microsoft.com/office/drawing/2014/main" xmlns="" id="{E9D118FF-7320-4E6B-B106-55C348223009}"/>
              </a:ext>
            </a:extLst>
          </p:cNvPr>
          <p:cNvSpPr/>
          <p:nvPr/>
        </p:nvSpPr>
        <p:spPr>
          <a:xfrm>
            <a:off x="563180" y="3321934"/>
            <a:ext cx="1890653" cy="28820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Passo a Passo </a:t>
            </a:r>
          </a:p>
          <a:p>
            <a:pPr algn="ctr"/>
            <a:r>
              <a:rPr lang="pt-BR" b="1" dirty="0">
                <a:solidFill>
                  <a:sysClr val="windowText" lastClr="000000"/>
                </a:solidFill>
              </a:rPr>
              <a:t>Compras Governamentais</a:t>
            </a:r>
          </a:p>
        </p:txBody>
      </p:sp>
    </p:spTree>
    <p:extLst>
      <p:ext uri="{BB962C8B-B14F-4D97-AF65-F5344CB8AC3E}">
        <p14:creationId xmlns:p14="http://schemas.microsoft.com/office/powerpoint/2010/main" val="22587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Freeform 50">
            <a:extLst>
              <a:ext uri="{FF2B5EF4-FFF2-40B4-BE49-F238E27FC236}">
                <a16:creationId xmlns:a16="http://schemas.microsoft.com/office/drawing/2014/main" xmlns="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E1C6017-3671-4F38-A025-005BC8B1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xmlns="" id="{AA37D42C-25A7-479A-80B6-DAC8236A9985}"/>
              </a:ext>
            </a:extLst>
          </p:cNvPr>
          <p:cNvSpPr txBox="1">
            <a:spLocks/>
          </p:cNvSpPr>
          <p:nvPr/>
        </p:nvSpPr>
        <p:spPr>
          <a:xfrm>
            <a:off x="5071642" y="2041276"/>
            <a:ext cx="3604497" cy="2775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Processos</a:t>
            </a: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Aquisição</a:t>
            </a: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Eletronuclear</a:t>
            </a:r>
            <a:endParaRPr lang="en-US" sz="38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endParaRPr lang="en-US" sz="3800" dirty="0">
              <a:solidFill>
                <a:srgbClr val="000000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2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Ref. 2019</a:t>
            </a:r>
          </a:p>
        </p:txBody>
      </p:sp>
    </p:spTree>
    <p:extLst>
      <p:ext uri="{BB962C8B-B14F-4D97-AF65-F5344CB8AC3E}">
        <p14:creationId xmlns:p14="http://schemas.microsoft.com/office/powerpoint/2010/main" val="25059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Quem pode vender para o governo? 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483087E2-1E02-494C-9519-F4588801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42" y="1615834"/>
            <a:ext cx="8519316" cy="13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Todos os que puderem atender as características e requisitos técnicos estabelecidos nos documentos de contratação.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55AFD11-7DFC-4A21-B7E3-69296D9A817E}"/>
              </a:ext>
            </a:extLst>
          </p:cNvPr>
          <p:cNvSpPr txBox="1"/>
          <p:nvPr/>
        </p:nvSpPr>
        <p:spPr>
          <a:xfrm>
            <a:off x="312342" y="3104909"/>
            <a:ext cx="8414969" cy="135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Profissionais liberais, micro empreendedor individual, micro e pequenas empresas, empresas de grande porte, enfim, todos.</a:t>
            </a:r>
            <a:endParaRPr lang="pt-BR" altLang="pt-BR" sz="2200" dirty="0">
              <a:latin typeface="Calibri 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2410D91-62ED-4271-B298-0E550232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046431"/>
            <a:ext cx="7894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Lei Complementar 123/06 – Micro empresas e empresas de pequeno porte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Critério de desempate - Licitações 10%   e   Pregão 5%</a:t>
            </a:r>
          </a:p>
        </p:txBody>
      </p:sp>
    </p:spTree>
    <p:extLst>
      <p:ext uri="{BB962C8B-B14F-4D97-AF65-F5344CB8AC3E}">
        <p14:creationId xmlns:p14="http://schemas.microsoft.com/office/powerpoint/2010/main" val="33405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sz="3200" dirty="0"/>
              <a:t>Quem são os seus clientes governamentais? 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483087E2-1E02-494C-9519-F4588801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42" y="1351642"/>
            <a:ext cx="8519316" cy="33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Universidades e institutos federais, todos os ministérios (Saúde, Economia, Transportes, Justiça, Meio Ambiente, Minas e Energia, Fazenda, Turismo, Previdência Social, Cultura, etc.), prefeituras, secretarias, escolas, polícia militar, polícia civil, tribunais, agências reguladoras, agências do Banco do Brasil, Caixa Econômica, etc.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6CD9DAC-D71F-4419-BC5D-65E211E7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11" y="5619183"/>
            <a:ext cx="7894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Os 3,6 mil órgãos públicos federais (aproximadamente) utilizam o Compras Governamentais, comprando dezenas de serviços e produtos diariamente</a:t>
            </a:r>
          </a:p>
        </p:txBody>
      </p:sp>
    </p:spTree>
    <p:extLst>
      <p:ext uri="{BB962C8B-B14F-4D97-AF65-F5344CB8AC3E}">
        <p14:creationId xmlns:p14="http://schemas.microsoft.com/office/powerpoint/2010/main" val="26413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sz="3200" dirty="0"/>
              <a:t>Painel de Compras Governamentais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7522C95-A0FF-4AD8-8193-9F35F215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8530" r="6503" b="7964"/>
          <a:stretch/>
        </p:blipFill>
        <p:spPr bwMode="auto">
          <a:xfrm>
            <a:off x="332049" y="1351642"/>
            <a:ext cx="8183301" cy="49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C80E8171-BCF0-49CA-B39E-EF17F5F21E65}"/>
              </a:ext>
            </a:extLst>
          </p:cNvPr>
          <p:cNvGrpSpPr/>
          <p:nvPr/>
        </p:nvGrpSpPr>
        <p:grpSpPr>
          <a:xfrm>
            <a:off x="6506079" y="5872088"/>
            <a:ext cx="2311685" cy="646330"/>
            <a:chOff x="4989795" y="5976263"/>
            <a:chExt cx="2311685" cy="646330"/>
          </a:xfrm>
        </p:grpSpPr>
        <p:sp>
          <p:nvSpPr>
            <p:cNvPr id="8" name="Retângulo: Cantos Diagonais Arredondados 7">
              <a:extLst>
                <a:ext uri="{FF2B5EF4-FFF2-40B4-BE49-F238E27FC236}">
                  <a16:creationId xmlns:a16="http://schemas.microsoft.com/office/drawing/2014/main" xmlns="" id="{921FF15E-34ED-4607-AAA2-A8565B74B140}"/>
                </a:ext>
              </a:extLst>
            </p:cNvPr>
            <p:cNvSpPr/>
            <p:nvPr/>
          </p:nvSpPr>
          <p:spPr>
            <a:xfrm>
              <a:off x="4989795" y="5976263"/>
              <a:ext cx="2311685" cy="64633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04119EEA-C124-45AE-BD01-BC0686909D19}"/>
                </a:ext>
              </a:extLst>
            </p:cNvPr>
            <p:cNvSpPr txBox="1"/>
            <p:nvPr/>
          </p:nvSpPr>
          <p:spPr>
            <a:xfrm>
              <a:off x="5158613" y="6114762"/>
              <a:ext cx="1974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FFFF"/>
                  </a:solidFill>
                </a:rPr>
                <a:t>2018 e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1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sz="3200" dirty="0"/>
              <a:t>Clientes Compras Governamentais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B69F13F-EF54-4C46-8E2F-BEB87A735F0F}"/>
              </a:ext>
            </a:extLst>
          </p:cNvPr>
          <p:cNvSpPr txBox="1"/>
          <p:nvPr/>
        </p:nvSpPr>
        <p:spPr>
          <a:xfrm>
            <a:off x="-225284" y="1351642"/>
            <a:ext cx="9274175" cy="833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Há muitas oportunidades de negócios!!!</a:t>
            </a:r>
          </a:p>
        </p:txBody>
      </p:sp>
      <p:pic>
        <p:nvPicPr>
          <p:cNvPr id="10" name="Picture 2" descr="Resultado de imagem para dinheiro">
            <a:extLst>
              <a:ext uri="{FF2B5EF4-FFF2-40B4-BE49-F238E27FC236}">
                <a16:creationId xmlns:a16="http://schemas.microsoft.com/office/drawing/2014/main" xmlns="" id="{93A81569-7235-41BB-81C3-5A26CDD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5" y="2677205"/>
            <a:ext cx="3324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sz="3200" dirty="0"/>
              <a:t>Contratações 2019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xmlns="" id="{E3326747-DCC4-42D1-BC07-F777681F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74" y="1969411"/>
            <a:ext cx="4628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Obras e Serviços de Engenharia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Bens Materiais e Outros Serviços 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xmlns="" id="{83443745-F721-4C35-A142-CBB94AFF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74" y="3362674"/>
            <a:ext cx="2697983" cy="235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altLang="pt-BR" sz="2800" b="1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Modalidades</a:t>
            </a:r>
            <a:r>
              <a:rPr lang="pt-BR" altLang="pt-BR" sz="1600" dirty="0">
                <a:latin typeface="Calibri  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Pequeno Vulto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Pregão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Dispensa de Licitação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Inexigibilidade de Licitação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DB3B492-77D1-44AD-AC86-67FF4A9D77EE}"/>
              </a:ext>
            </a:extLst>
          </p:cNvPr>
          <p:cNvSpPr txBox="1"/>
          <p:nvPr/>
        </p:nvSpPr>
        <p:spPr>
          <a:xfrm>
            <a:off x="3674396" y="3073847"/>
            <a:ext cx="5272834" cy="3377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75"/>
              </a:spcBef>
              <a:spcAft>
                <a:spcPts val="675"/>
              </a:spcAft>
              <a:defRPr/>
            </a:pPr>
            <a:r>
              <a:rPr lang="pt-BR" sz="2800" dirty="0"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Em 2019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defRPr/>
            </a:pPr>
            <a:endParaRPr lang="pt-BR" sz="2800" b="1" dirty="0">
              <a:solidFill>
                <a:schemeClr val="accent5">
                  <a:lumMod val="75000"/>
                </a:schemeClr>
              </a:solidFill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  <a:spcBef>
                <a:spcPts val="675"/>
              </a:spcBef>
              <a:spcAft>
                <a:spcPts val="675"/>
              </a:spcAft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Finalizados</a:t>
            </a:r>
          </a:p>
          <a:p>
            <a:pPr algn="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2.610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 contratos</a:t>
            </a:r>
          </a:p>
          <a:p>
            <a:pPr algn="r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6565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 itens</a:t>
            </a:r>
          </a:p>
          <a:p>
            <a:pPr algn="r">
              <a:defRPr/>
            </a:pPr>
            <a:endParaRPr lang="pt-BR" sz="2800" dirty="0">
              <a:solidFill>
                <a:schemeClr val="accent6">
                  <a:lumMod val="50000"/>
                </a:schemeClr>
              </a:solidFill>
              <a:latin typeface="Calibri  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871C724-DB11-466E-B440-4D7CB540CE5F}"/>
              </a:ext>
            </a:extLst>
          </p:cNvPr>
          <p:cNvSpPr txBox="1"/>
          <p:nvPr/>
        </p:nvSpPr>
        <p:spPr>
          <a:xfrm>
            <a:off x="628650" y="1101608"/>
            <a:ext cx="7886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75"/>
              </a:spcBef>
              <a:spcAft>
                <a:spcPts val="675"/>
              </a:spcAft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alibri  "/>
                <a:ea typeface="Verdana" panose="020B0604030504040204" pitchFamily="34" charset="0"/>
                <a:cs typeface="Verdana" panose="020B0604030504040204" pitchFamily="34" charset="0"/>
              </a:rPr>
              <a:t>Seguimos a Lei das Estatais – Lei 13.303/16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D7B0F1AD-717B-41E4-BEEC-8A19D7E06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61022"/>
              </p:ext>
            </p:extLst>
          </p:nvPr>
        </p:nvGraphicFramePr>
        <p:xfrm>
          <a:off x="3485993" y="2972190"/>
          <a:ext cx="3528711" cy="278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7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6" y="1445494"/>
            <a:ext cx="3293972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Calibri "/>
              </a:rPr>
              <a:t>Apresentação</a:t>
            </a:r>
            <a:endParaRPr lang="en-US" sz="3600" b="1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43F9AA4-1BDB-48B6-A2C5-5F62870DDF3B}"/>
              </a:ext>
            </a:extLst>
          </p:cNvPr>
          <p:cNvSpPr txBox="1"/>
          <p:nvPr/>
        </p:nvSpPr>
        <p:spPr>
          <a:xfrm>
            <a:off x="4572000" y="2186111"/>
            <a:ext cx="4126375" cy="382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Viviane </a:t>
            </a:r>
            <a:r>
              <a:rPr lang="en-US" b="1" dirty="0" err="1">
                <a:solidFill>
                  <a:schemeClr val="bg1"/>
                </a:solidFill>
              </a:rPr>
              <a:t>Sathler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Mafort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Departamento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Aquisição</a:t>
            </a:r>
            <a:r>
              <a:rPr lang="en-US" dirty="0">
                <a:solidFill>
                  <a:schemeClr val="bg1"/>
                </a:solidFill>
              </a:rPr>
              <a:t> Nacional de Bens e </a:t>
            </a:r>
            <a:r>
              <a:rPr lang="en-US" dirty="0" err="1">
                <a:solidFill>
                  <a:schemeClr val="bg1"/>
                </a:solidFill>
              </a:rPr>
              <a:t>Serviços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(24) 3362-8062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hlinkClick r:id="rId2"/>
              </a:rPr>
              <a:t>mafort@eletronuclear.gov.br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Juliana de Souza Oliveira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Superintendência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Aquisição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Infraestrutura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(24) 3362-8486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hlinkClick r:id="rId3"/>
              </a:rPr>
              <a:t>jsveira@eletronuclear.gov.br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7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sz="3200" dirty="0"/>
              <a:t>Processo de Compras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5C48016-112E-488D-895A-D14DD09A6B77}"/>
              </a:ext>
            </a:extLst>
          </p:cNvPr>
          <p:cNvSpPr/>
          <p:nvPr/>
        </p:nvSpPr>
        <p:spPr>
          <a:xfrm>
            <a:off x="810228" y="1701478"/>
            <a:ext cx="3402957" cy="4213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Pequenas Contratações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400" dirty="0"/>
              <a:t>Bens materiais e Serviços comuns até 50 mil / serviços de engenharia até 100 mil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9B0F393-D1F8-4840-A0FC-966C1901405E}"/>
              </a:ext>
            </a:extLst>
          </p:cNvPr>
          <p:cNvSpPr/>
          <p:nvPr/>
        </p:nvSpPr>
        <p:spPr>
          <a:xfrm>
            <a:off x="4930817" y="1701477"/>
            <a:ext cx="3402957" cy="4213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Grandes Contratações</a:t>
            </a:r>
          </a:p>
          <a:p>
            <a:pPr algn="ctr"/>
            <a:r>
              <a:rPr lang="pt-BR" sz="2400" dirty="0"/>
              <a:t>(via licitação)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Bens materiais e Serviços comuns acima de 50 mil / serviços de engenharia acima de 100 mil</a:t>
            </a:r>
          </a:p>
        </p:txBody>
      </p:sp>
    </p:spTree>
    <p:extLst>
      <p:ext uri="{BB962C8B-B14F-4D97-AF65-F5344CB8AC3E}">
        <p14:creationId xmlns:p14="http://schemas.microsoft.com/office/powerpoint/2010/main" val="26931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</a:lstStyle>
          <a:p>
            <a:r>
              <a:rPr lang="pt-BR" dirty="0"/>
              <a:t>Como fornecer para ETN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84919C9-E7F8-4DB2-84F0-46F520CF0D99}"/>
              </a:ext>
            </a:extLst>
          </p:cNvPr>
          <p:cNvSpPr txBox="1"/>
          <p:nvPr/>
        </p:nvSpPr>
        <p:spPr>
          <a:xfrm>
            <a:off x="628650" y="1351642"/>
            <a:ext cx="78867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Acessar a lista das licitações públicas da Eletronuclear que ainda estejam em período de envio de propostas (Data da publicação até a data de realização da sessão pública), pelos meios: </a:t>
            </a:r>
            <a:r>
              <a:rPr lang="pt-BR" sz="1600" b="1" dirty="0"/>
              <a:t>Site Eletronuclear, Site Compras Governamentais, Diário Oficial da União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E9E6FA7-F92A-4A37-A7F9-07C66C31093B}"/>
              </a:ext>
            </a:extLst>
          </p:cNvPr>
          <p:cNvSpPr txBox="1"/>
          <p:nvPr/>
        </p:nvSpPr>
        <p:spPr>
          <a:xfrm>
            <a:off x="628650" y="2453166"/>
            <a:ext cx="6119391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Cadastrar-se no banco de dados Eletronuclear </a:t>
            </a:r>
            <a:r>
              <a:rPr lang="pt-BR" sz="1600" i="1" dirty="0"/>
              <a:t>(simples ou completo)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F881C55-323E-4342-96FB-96AE9F2CEC49}"/>
              </a:ext>
            </a:extLst>
          </p:cNvPr>
          <p:cNvSpPr txBox="1"/>
          <p:nvPr/>
        </p:nvSpPr>
        <p:spPr>
          <a:xfrm>
            <a:off x="628650" y="3062247"/>
            <a:ext cx="611939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Cadastrar-se no portal de compras do Governo Federal – COMPRASNET (www.comprasgovernamentais.gov.br)  </a:t>
            </a:r>
            <a:r>
              <a:rPr lang="pt-BR" sz="1600" i="1" dirty="0"/>
              <a:t>- Para grandes contratações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A4B14A9-6534-4B9E-936B-7F9F007442DB}"/>
              </a:ext>
            </a:extLst>
          </p:cNvPr>
          <p:cNvSpPr txBox="1"/>
          <p:nvPr/>
        </p:nvSpPr>
        <p:spPr>
          <a:xfrm>
            <a:off x="628650" y="5943119"/>
            <a:ext cx="7886700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SICAF atualizado </a:t>
            </a:r>
            <a:r>
              <a:rPr lang="pt-BR" sz="1600" i="1" dirty="0"/>
              <a:t> - Para grandes contratações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05459A4-4294-41BF-808C-DCBDAF0C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69" y="3755121"/>
            <a:ext cx="1966861" cy="20798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ED8A445-E17E-408F-9B20-E7FC214C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86" y="4570773"/>
            <a:ext cx="2111941" cy="1071164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1AF6BAEE-A2FC-4669-9040-6B9CCFCAE46D}"/>
              </a:ext>
            </a:extLst>
          </p:cNvPr>
          <p:cNvSpPr/>
          <p:nvPr/>
        </p:nvSpPr>
        <p:spPr>
          <a:xfrm>
            <a:off x="3675861" y="4442607"/>
            <a:ext cx="595265" cy="352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715B57A-6EEC-4D4F-A93F-A2A63D6F3C45}"/>
              </a:ext>
            </a:extLst>
          </p:cNvPr>
          <p:cNvSpPr/>
          <p:nvPr/>
        </p:nvSpPr>
        <p:spPr>
          <a:xfrm>
            <a:off x="6863015" y="2584872"/>
            <a:ext cx="1841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Estes cadastros são gratuitos</a:t>
            </a:r>
          </a:p>
        </p:txBody>
      </p:sp>
    </p:spTree>
    <p:extLst>
      <p:ext uri="{BB962C8B-B14F-4D97-AF65-F5344CB8AC3E}">
        <p14:creationId xmlns:p14="http://schemas.microsoft.com/office/powerpoint/2010/main" val="38152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</a:lstStyle>
          <a:p>
            <a:r>
              <a:rPr lang="pt-BR" dirty="0"/>
              <a:t>Como fornecer para ETN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E9E6FA7-F92A-4A37-A7F9-07C66C31093B}"/>
              </a:ext>
            </a:extLst>
          </p:cNvPr>
          <p:cNvSpPr txBox="1"/>
          <p:nvPr/>
        </p:nvSpPr>
        <p:spPr>
          <a:xfrm>
            <a:off x="628650" y="1182365"/>
            <a:ext cx="7886700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Cadastro no banco de dados Eletronuclear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C5B55B2-8C72-41B1-9332-960C823A9BA7}"/>
              </a:ext>
            </a:extLst>
          </p:cNvPr>
          <p:cNvSpPr/>
          <p:nvPr/>
        </p:nvSpPr>
        <p:spPr>
          <a:xfrm>
            <a:off x="628650" y="1825912"/>
            <a:ext cx="2766349" cy="7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Cadastro Simples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01742FEB-F770-4475-9A57-F6C500F6CF30}"/>
              </a:ext>
            </a:extLst>
          </p:cNvPr>
          <p:cNvSpPr/>
          <p:nvPr/>
        </p:nvSpPr>
        <p:spPr>
          <a:xfrm>
            <a:off x="628650" y="3022159"/>
            <a:ext cx="2766349" cy="75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Cadastro Completo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F9B66A4-FDEA-41E1-A1CE-C1199466F1A4}"/>
              </a:ext>
            </a:extLst>
          </p:cNvPr>
          <p:cNvSpPr/>
          <p:nvPr/>
        </p:nvSpPr>
        <p:spPr>
          <a:xfrm>
            <a:off x="3520876" y="1753875"/>
            <a:ext cx="533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Enviar os dados gerais da empresa e o Comprovante de Inscrição e de Situação Cadastral de Pessoa Jurídica (CNPJ), disponível no site da Receita Federal.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F574DCC-3D61-4386-B00B-038827EF57A1}"/>
              </a:ext>
            </a:extLst>
          </p:cNvPr>
          <p:cNvSpPr/>
          <p:nvPr/>
        </p:nvSpPr>
        <p:spPr>
          <a:xfrm>
            <a:off x="3520876" y="2936671"/>
            <a:ext cx="533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Documentação Completa: nesse tipo de cadastro, o fornecedor recebe o CERTIFICADO DE REGISTRO CADASTRAL.</a:t>
            </a:r>
            <a:endParaRPr lang="pt-BR" dirty="0"/>
          </a:p>
        </p:txBody>
      </p:sp>
      <p:sp>
        <p:nvSpPr>
          <p:cNvPr id="4" name="Texto Explicativo: Seta para Cima 3">
            <a:extLst>
              <a:ext uri="{FF2B5EF4-FFF2-40B4-BE49-F238E27FC236}">
                <a16:creationId xmlns:a16="http://schemas.microsoft.com/office/drawing/2014/main" xmlns="" id="{C1C1EBE9-B848-4099-899B-E2541BA955D8}"/>
              </a:ext>
            </a:extLst>
          </p:cNvPr>
          <p:cNvSpPr/>
          <p:nvPr/>
        </p:nvSpPr>
        <p:spPr>
          <a:xfrm>
            <a:off x="1299981" y="2359510"/>
            <a:ext cx="2095018" cy="49771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Pequenas contratações</a:t>
            </a:r>
          </a:p>
        </p:txBody>
      </p:sp>
      <p:sp>
        <p:nvSpPr>
          <p:cNvPr id="21" name="Texto Explicativo: Seta para Cima 20">
            <a:extLst>
              <a:ext uri="{FF2B5EF4-FFF2-40B4-BE49-F238E27FC236}">
                <a16:creationId xmlns:a16="http://schemas.microsoft.com/office/drawing/2014/main" xmlns="" id="{440EA650-A2BE-4129-9F6B-8542D69735B6}"/>
              </a:ext>
            </a:extLst>
          </p:cNvPr>
          <p:cNvSpPr/>
          <p:nvPr/>
        </p:nvSpPr>
        <p:spPr>
          <a:xfrm>
            <a:off x="1299981" y="3611145"/>
            <a:ext cx="2095018" cy="49771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Grandes contratações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F3D8822-9888-4B24-BCE3-1D77A46B5B09}"/>
              </a:ext>
            </a:extLst>
          </p:cNvPr>
          <p:cNvSpPr/>
          <p:nvPr/>
        </p:nvSpPr>
        <p:spPr>
          <a:xfrm>
            <a:off x="3520876" y="3860001"/>
            <a:ext cx="7633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Contrato Social;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Comprovante CNPJ;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Certidão da dívida ativa da União e Fazenda Federal;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Certidão negativa Estadual;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Certidão negativa Municipal;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FGTS;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Certidão de falência e concordata  (no RJ dos 4 ofícios de distribuição);</a:t>
            </a:r>
          </a:p>
          <a:p>
            <a:pPr>
              <a:defRPr/>
            </a:pP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 - Balanço atualizado;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Certidão de débitos trabalhistas;</a:t>
            </a:r>
            <a:b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ea typeface="Verdana" panose="020B0604030504040204" pitchFamily="34" charset="0"/>
                <a:cs typeface="Verdana" panose="020B0604030504040204" pitchFamily="34" charset="0"/>
              </a:rPr>
              <a:t>- Atestado de capacidade técnica</a:t>
            </a: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xmlns="" id="{BAF5B247-9BEC-409A-A3D5-EB3553DFA46A}"/>
              </a:ext>
            </a:extLst>
          </p:cNvPr>
          <p:cNvSpPr/>
          <p:nvPr/>
        </p:nvSpPr>
        <p:spPr>
          <a:xfrm>
            <a:off x="565711" y="4413074"/>
            <a:ext cx="2892226" cy="2345919"/>
          </a:xfrm>
          <a:prstGeom prst="wave">
            <a:avLst>
              <a:gd name="adj1" fmla="val 12500"/>
              <a:gd name="adj2" fmla="val 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3EE8D19-8379-482B-9318-E8287448021F}"/>
              </a:ext>
            </a:extLst>
          </p:cNvPr>
          <p:cNvSpPr/>
          <p:nvPr/>
        </p:nvSpPr>
        <p:spPr>
          <a:xfrm>
            <a:off x="673501" y="4893537"/>
            <a:ext cx="2676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b="1" dirty="0">
                <a:ea typeface="Verdana" panose="020B0604030504040204" pitchFamily="34" charset="0"/>
                <a:cs typeface="Verdana" panose="020B0604030504040204" pitchFamily="34" charset="0"/>
              </a:rPr>
              <a:t>Os documentos acima listados podem ser enviados por e-mail (</a:t>
            </a:r>
            <a:r>
              <a:rPr lang="pt-BR" sz="12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cad_for@eletronuclear.gov.br</a:t>
            </a:r>
            <a:r>
              <a:rPr lang="pt-BR" sz="1200" b="1" dirty="0">
                <a:ea typeface="Verdana" panose="020B0604030504040204" pitchFamily="34" charset="0"/>
                <a:cs typeface="Verdana" panose="020B0604030504040204" pitchFamily="34" charset="0"/>
              </a:rPr>
              <a:t>), para adiantar a análise dos mesmos, e os originais podem ser entregues pessoalmente ou encaminhados via correios.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185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98401" y="4502776"/>
            <a:ext cx="62540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Oportunidades de negócios</a:t>
            </a:r>
          </a:p>
          <a:p>
            <a:endParaRPr lang="pt-BR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Demandas de fornecimento vigentes e Planejamento anual de contratação de menor vulto para 2020</a:t>
            </a:r>
            <a:endParaRPr lang="pt-BR" sz="3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801654" y="6299437"/>
            <a:ext cx="2057400" cy="365125"/>
          </a:xfrm>
        </p:spPr>
        <p:txBody>
          <a:bodyPr/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15 de maio de 2020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964EF69-098E-4A59-A822-F48A5E5BFEC8}"/>
              </a:ext>
            </a:extLst>
          </p:cNvPr>
          <p:cNvSpPr txBox="1"/>
          <p:nvPr/>
        </p:nvSpPr>
        <p:spPr>
          <a:xfrm>
            <a:off x="2701744" y="5488225"/>
            <a:ext cx="3457575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Obrigada!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4EE4B21-F0C3-41C3-888F-FD1BF5EB8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9" y="1152870"/>
            <a:ext cx="8057143" cy="432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9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394" y="1633590"/>
            <a:ext cx="2926774" cy="2935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Calibri "/>
              </a:rPr>
              <a:t>Quem</a:t>
            </a:r>
            <a:r>
              <a:rPr lang="en-US" sz="3600" b="1" kern="1200" dirty="0">
                <a:solidFill>
                  <a:schemeClr val="tx1"/>
                </a:solidFill>
                <a:latin typeface="Calibri 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Calibri "/>
              </a:rPr>
              <a:t>somos</a:t>
            </a:r>
            <a:endParaRPr lang="en-US" sz="3600" b="1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43F9AA4-1BDB-48B6-A2C5-5F62870DDF3B}"/>
              </a:ext>
            </a:extLst>
          </p:cNvPr>
          <p:cNvSpPr txBox="1"/>
          <p:nvPr/>
        </p:nvSpPr>
        <p:spPr>
          <a:xfrm>
            <a:off x="4132162" y="1445494"/>
            <a:ext cx="4849792" cy="515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A Eletrobras Eletronuclear foi criada em 1997 com a finalidade de operar e construir usinas termonucleares no Brasil.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É uma empresa de economia mista e responde pela geração de mais de 30% da eletricidade consumida no Estado do Rio de Janeiro, proporção que se ampliará consideravelmente quando Angra 3, terceira usina da Central Nuclear Almirante Álvaro Alberto - CNAAA estiver concluída.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Atualmente estão em operação as usinas Angra 1 e Angra 2.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São 1700 funcionários diretos e 3 Vilas residenciais onde residem 5800 pessoas entre empregados e dependentes.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2F14628-8BC8-4663-9F91-595AADA5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41" y="4371131"/>
            <a:ext cx="2552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4977720" y="2331855"/>
            <a:ext cx="3604497" cy="2775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Planejamento</a:t>
            </a: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Anual</a:t>
            </a: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Aquisições</a:t>
            </a: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– PAA</a:t>
            </a:r>
          </a:p>
          <a:p>
            <a:pPr algn="ctr"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latin typeface="+mj-lt"/>
              </a:rPr>
              <a:t>&amp;</a:t>
            </a:r>
          </a:p>
          <a:p>
            <a:pPr algn="ctr">
              <a:spcAft>
                <a:spcPts val="600"/>
              </a:spcAft>
            </a:pP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Demandas</a:t>
            </a: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atuais</a:t>
            </a:r>
            <a:endParaRPr lang="en-US" sz="38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xmlns="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E1C6017-3671-4F38-A025-005BC8B1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34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Expectativa de Contratação 2020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8B122E0B-DB88-49F9-90FB-F23942097646}"/>
              </a:ext>
            </a:extLst>
          </p:cNvPr>
          <p:cNvGraphicFramePr>
            <a:graphicFrameLocks noGrp="1"/>
          </p:cNvGraphicFramePr>
          <p:nvPr/>
        </p:nvGraphicFramePr>
        <p:xfrm>
          <a:off x="493588" y="1267039"/>
          <a:ext cx="4191000" cy="276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186561856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Serviços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155127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relacionados a Imóveis / Patrimônio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7669650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Manutenção de Equipamentos de Medição e Aferição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4805933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Telecomunicações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5675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Cursos, Laudos e Avaliações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2942503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Vestuário e complementos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562128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Sinalização, identificação, alarme, quadros sinóticos e acessórios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109320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confecção de materiais de papelaria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5063519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Instalação e Manutenção de Equipamento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104591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Consultoria de estudos e projetos,servicos diversos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018512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1238265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Serviços de Manutenção de Sistemas de Refrigeração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6635864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Segurança e Saúde Ocupacional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469458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Consultoria de estudos e projetos,servicos diversos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16039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Serviço em Geradores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9556779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231C3929-9F02-4464-BBA0-1675B26DCFD9}"/>
              </a:ext>
            </a:extLst>
          </p:cNvPr>
          <p:cNvGraphicFramePr>
            <a:graphicFrameLocks noGrp="1"/>
          </p:cNvGraphicFramePr>
          <p:nvPr/>
        </p:nvGraphicFramePr>
        <p:xfrm>
          <a:off x="4819651" y="1253330"/>
          <a:ext cx="4067496" cy="543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7496">
                  <a:extLst>
                    <a:ext uri="{9D8B030D-6E8A-4147-A177-3AD203B41FA5}">
                      <a16:colId xmlns:a16="http://schemas.microsoft.com/office/drawing/2014/main" xmlns="" val="897816762"/>
                    </a:ext>
                  </a:extLst>
                </a:gridCol>
              </a:tblGrid>
              <a:tr h="183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Materiais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653082325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Vestuário e complementos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160808021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Lâmpadas, equipamentos e materiais para iluminação e tomadas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286225089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Equipamentos e materiais para sistema solar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450772674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Produtos petroquímicos, minerais e químicos em geral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452592021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Automação do sistema elétrico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930200335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Ventilação, desumidificação, condicionamento de 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364520066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Materiais de copa e cozinha, eletrodomésticos, higiene e limpeza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865731145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Equipamentos p/ linha viva, escadas, ferramentas 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4191815123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Baterias, fontes de corrente contínua e componente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785996872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Materiais de copa e cozinha, eletrodomésticos, hig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721107925"/>
                  </a:ext>
                </a:extLst>
              </a:tr>
              <a:tr h="3412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Equipamentos p/ linha viva, escadas, ferramentas e dispositivos especiais p/ RD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375714418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Condutores elétricos e pré-formados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91835262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Gêneros alimentícios e bebidas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851273043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Embalagens, acondicionadores e recipientes descart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4527256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Cabos e cordoalhas de aço, arames, correntes, cordas e acessórios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770274855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Ambientais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104714114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Lâmpadas, equipamentos e materiais para iluminação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154569951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Estruturas de concreto, estrutura metálica postes e cruzetas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478404466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Chaves elétricas, interruptores e componentes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343279995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Equipamentos e materiais para reprodução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340539900"/>
                  </a:ext>
                </a:extLst>
              </a:tr>
              <a:tr h="3412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Eletrodutos, mangueiras isolantes, caixas cubículos, tubos metálicos fixadores e acessórios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2476835172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Material Escritório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1872649069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Sinalização, identificação, alarme, quadros sinóticos e acessórios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116981287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Equipamentos e materiais para soldagem e corte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727367093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Disjuntores, religadores, reguladores, para-raios, fusíveis e componentes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3553113024"/>
                  </a:ext>
                </a:extLst>
              </a:tr>
              <a:tr h="183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Relés e componentes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/>
                </a:tc>
                <a:extLst>
                  <a:ext uri="{0D108BD9-81ED-4DB2-BD59-A6C34878D82A}">
                    <a16:rowId xmlns:a16="http://schemas.microsoft.com/office/drawing/2014/main" xmlns="" val="4171166181"/>
                  </a:ext>
                </a:extLst>
              </a:tr>
            </a:tbl>
          </a:graphicData>
        </a:graphic>
      </p:graphicFrame>
      <p:sp>
        <p:nvSpPr>
          <p:cNvPr id="10" name="CaixaDeTexto 2">
            <a:extLst>
              <a:ext uri="{FF2B5EF4-FFF2-40B4-BE49-F238E27FC236}">
                <a16:creationId xmlns:a16="http://schemas.microsoft.com/office/drawing/2014/main" xmlns="" id="{D4871E1E-F250-477F-9344-CAF0C22A9038}"/>
              </a:ext>
            </a:extLst>
          </p:cNvPr>
          <p:cNvSpPr txBox="1"/>
          <p:nvPr/>
        </p:nvSpPr>
        <p:spPr>
          <a:xfrm>
            <a:off x="197874" y="3051791"/>
            <a:ext cx="8748251" cy="1938992"/>
          </a:xfrm>
          <a:prstGeom prst="rect">
            <a:avLst/>
          </a:prstGeom>
          <a:solidFill>
            <a:srgbClr val="F1FE7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Esta apresentação contém expectativas de contratações que envolvem riscos e incertezas.</a:t>
            </a:r>
          </a:p>
          <a:p>
            <a:pPr algn="ctr"/>
            <a:r>
              <a:rPr lang="pt-BR" sz="2400" b="1" dirty="0"/>
              <a:t>Tais previsões visam apenas PLANEJAMENTO e não representam um resumo de pré-licitação, um convite para licitação ou um pedido de proposta.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25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</a:rPr>
              <a:t>Expectativa de Contratação 2020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2BA0B9F-DD66-48E8-BBE4-68296FCFA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09606"/>
              </p:ext>
            </p:extLst>
          </p:nvPr>
        </p:nvGraphicFramePr>
        <p:xfrm>
          <a:off x="788887" y="1657243"/>
          <a:ext cx="7566226" cy="435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6226">
                  <a:extLst>
                    <a:ext uri="{9D8B030D-6E8A-4147-A177-3AD203B41FA5}">
                      <a16:colId xmlns:a16="http://schemas.microsoft.com/office/drawing/2014/main" xmlns="" val="4962893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relacionados a Imóveis / Patrimônio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6665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Manutenção de Equipamentos de Medição e Aferição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2599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Telecomunicações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2675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Cursos, Laudos e Avaliações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737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Vestuário e complementos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15071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Sinalização, identificação, alarme, quadros sinóticos e acessórios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2872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confecção de materiais de papelaria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6240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Instalação e Manutenção de Equipamento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046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Consultoria de estudos e projetos, serviços diversos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7828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Transporte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42124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Manutenção de Sistemas de Refrigeração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3889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Serviços de Segurança e Saúde Ocupacional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9066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Consultoria de estudos e projetos, </a:t>
                      </a:r>
                      <a:r>
                        <a:rPr lang="pt-BR" sz="2000" u="none" strike="noStrike" dirty="0" err="1">
                          <a:effectLst/>
                        </a:rPr>
                        <a:t>servicos</a:t>
                      </a:r>
                      <a:r>
                        <a:rPr lang="pt-BR" sz="2000" u="none" strike="noStrike" dirty="0">
                          <a:effectLst/>
                        </a:rPr>
                        <a:t> diversos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95389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Serviço em Geradores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051783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85320980-3235-4ADA-BA4F-7BD4FEDFBD2E}"/>
              </a:ext>
            </a:extLst>
          </p:cNvPr>
          <p:cNvGrpSpPr/>
          <p:nvPr/>
        </p:nvGrpSpPr>
        <p:grpSpPr>
          <a:xfrm>
            <a:off x="6506079" y="5872088"/>
            <a:ext cx="2311685" cy="646331"/>
            <a:chOff x="4989795" y="5976263"/>
            <a:chExt cx="2311685" cy="646331"/>
          </a:xfrm>
        </p:grpSpPr>
        <p:sp>
          <p:nvSpPr>
            <p:cNvPr id="16" name="Retângulo: Cantos Diagonais Arredondados 15">
              <a:extLst>
                <a:ext uri="{FF2B5EF4-FFF2-40B4-BE49-F238E27FC236}">
                  <a16:creationId xmlns:a16="http://schemas.microsoft.com/office/drawing/2014/main" xmlns="" id="{3BA59B73-8D9A-4112-939A-C5725E57ED6E}"/>
                </a:ext>
              </a:extLst>
            </p:cNvPr>
            <p:cNvSpPr/>
            <p:nvPr/>
          </p:nvSpPr>
          <p:spPr>
            <a:xfrm>
              <a:off x="4989795" y="5976263"/>
              <a:ext cx="2311685" cy="64633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2C4A320F-5000-4E2D-80C2-FFF6E1784E7A}"/>
                </a:ext>
              </a:extLst>
            </p:cNvPr>
            <p:cNvSpPr txBox="1"/>
            <p:nvPr/>
          </p:nvSpPr>
          <p:spPr>
            <a:xfrm>
              <a:off x="5158613" y="5976263"/>
              <a:ext cx="1974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FFFF"/>
                  </a:solidFill>
                </a:rPr>
                <a:t>Compras até R$ 300 mil 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5CA61732-4622-42ED-8A7C-9B6B7AB196F6}"/>
              </a:ext>
            </a:extLst>
          </p:cNvPr>
          <p:cNvGrpSpPr/>
          <p:nvPr/>
        </p:nvGrpSpPr>
        <p:grpSpPr>
          <a:xfrm>
            <a:off x="428263" y="1351642"/>
            <a:ext cx="8220682" cy="4923766"/>
            <a:chOff x="428263" y="1351642"/>
            <a:chExt cx="8220682" cy="4923766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xmlns="" id="{FCB9D053-803E-4288-BF45-6BC7F6AE2230}"/>
                </a:ext>
              </a:extLst>
            </p:cNvPr>
            <p:cNvCxnSpPr/>
            <p:nvPr/>
          </p:nvCxnSpPr>
          <p:spPr>
            <a:xfrm flipH="1">
              <a:off x="428263" y="1351642"/>
              <a:ext cx="37964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xmlns="" id="{143B2D6D-FCCA-4284-8F50-7B03552B7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63" y="1351642"/>
              <a:ext cx="0" cy="48408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xmlns="" id="{6404FCFC-45A0-49C6-BD2B-E7B3DF33D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945" y="1351642"/>
              <a:ext cx="0" cy="49237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8E44C5B9-3C3E-4D10-8EE2-5F685637C8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263" y="6191789"/>
              <a:ext cx="8220682" cy="6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DE2C1DE2-6F13-4430-9126-4FAEC48D16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3787" y="1351642"/>
              <a:ext cx="1785158" cy="12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0893CFF3-4E13-4E39-AE3E-695A45D8ADDC}"/>
              </a:ext>
            </a:extLst>
          </p:cNvPr>
          <p:cNvSpPr txBox="1"/>
          <p:nvPr/>
        </p:nvSpPr>
        <p:spPr>
          <a:xfrm>
            <a:off x="4802045" y="1090033"/>
            <a:ext cx="163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2161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</a:rPr>
              <a:t>Expectativa de Contratação 2020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0893CFF3-4E13-4E39-AE3E-695A45D8ADDC}"/>
              </a:ext>
            </a:extLst>
          </p:cNvPr>
          <p:cNvSpPr txBox="1"/>
          <p:nvPr/>
        </p:nvSpPr>
        <p:spPr>
          <a:xfrm>
            <a:off x="4682375" y="96428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441A1B2-0C4D-4DBB-9EE6-EDE7421EC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62421"/>
              </p:ext>
            </p:extLst>
          </p:nvPr>
        </p:nvGraphicFramePr>
        <p:xfrm>
          <a:off x="636609" y="1470291"/>
          <a:ext cx="7843517" cy="4928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3517">
                  <a:extLst>
                    <a:ext uri="{9D8B030D-6E8A-4147-A177-3AD203B41FA5}">
                      <a16:colId xmlns:a16="http://schemas.microsoft.com/office/drawing/2014/main" xmlns="" val="3830655776"/>
                    </a:ext>
                  </a:extLst>
                </a:gridCol>
              </a:tblGrid>
              <a:tr h="2262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Vestuário e complementos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26722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Lâmpadas, equipamentos e materiais para iluminação e tomadas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278139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Equipamentos e materiais para sistema solar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555105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Produtos petroquímicos, minerais e químicos em geral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604265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Automação do sistema elétrico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022770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Ventilação, </a:t>
                      </a:r>
                      <a:r>
                        <a:rPr lang="pt-BR" sz="1200" u="none" strike="noStrike" dirty="0" err="1">
                          <a:effectLst/>
                        </a:rPr>
                        <a:t>desumidificação</a:t>
                      </a:r>
                      <a:r>
                        <a:rPr lang="pt-BR" sz="1200" u="none" strike="noStrike" dirty="0">
                          <a:effectLst/>
                        </a:rPr>
                        <a:t>, condicionamento de 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3242335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Materiais de copa e cozinha, eletrodomésticos, higiene e limpeza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2750861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Equipamentos p/ linha viva, escadas, ferramentas 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430512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Baterias, fontes de corrente contínua e componente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759298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Materiais de copa e cozinha, eletrodomésticos, </a:t>
                      </a:r>
                      <a:r>
                        <a:rPr lang="pt-BR" sz="1200" u="none" strike="noStrike" dirty="0" err="1">
                          <a:effectLst/>
                        </a:rPr>
                        <a:t>hig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967261"/>
                  </a:ext>
                </a:extLst>
              </a:tr>
              <a:tr h="1725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Equipamentos p/ linha viva, escadas, ferramentas e dispositivos especiais p/ RD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1356664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Condutores elétricos e pré-formados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368039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Gêneros alimentícios e bebidas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205763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Embalagens, </a:t>
                      </a:r>
                      <a:r>
                        <a:rPr lang="pt-BR" sz="1200" u="none" strike="noStrike" dirty="0" err="1">
                          <a:effectLst/>
                        </a:rPr>
                        <a:t>acondicionadores</a:t>
                      </a:r>
                      <a:r>
                        <a:rPr lang="pt-BR" sz="1200" u="none" strike="noStrike" dirty="0">
                          <a:effectLst/>
                        </a:rPr>
                        <a:t> e recipientes </a:t>
                      </a:r>
                      <a:r>
                        <a:rPr lang="pt-BR" sz="1200" u="none" strike="noStrike" dirty="0" err="1">
                          <a:effectLst/>
                        </a:rPr>
                        <a:t>descart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3482027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Cabos e cordoalhas de aço, arames, correntes, cordas e acessórios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848571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Serviços Ambientais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20409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Lâmpadas, equipamentos e materiais para iluminação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832598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Estruturas de concreto, estrutura metálica postes e cruzetas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7276281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Chaves elétricas, interruptores e componentes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809151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Equipamentos e materiais para reprodução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94501"/>
                  </a:ext>
                </a:extLst>
              </a:tr>
              <a:tr h="1613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Eletrodutos, mangueiras isolantes, caixas cubículos, tubos metálicos fixadores e acessórios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755011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Material Escritório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310048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Sinalização, identificação, alarme, quadros sinóticos e acessórios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161503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Equipamentos e materiais para soldagem e corte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9847682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Disjuntores, </a:t>
                      </a:r>
                      <a:r>
                        <a:rPr lang="pt-BR" sz="1200" u="none" strike="noStrike" dirty="0" err="1">
                          <a:effectLst/>
                        </a:rPr>
                        <a:t>religadores</a:t>
                      </a:r>
                      <a:r>
                        <a:rPr lang="pt-BR" sz="1200" u="none" strike="noStrike" dirty="0">
                          <a:effectLst/>
                        </a:rPr>
                        <a:t>, reguladores, para-raios, fusíveis e componentes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803291"/>
                  </a:ext>
                </a:extLst>
              </a:tr>
              <a:tr h="181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Relés e componentes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319695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5CA61732-4622-42ED-8A7C-9B6B7AB196F6}"/>
              </a:ext>
            </a:extLst>
          </p:cNvPr>
          <p:cNvGrpSpPr/>
          <p:nvPr/>
        </p:nvGrpSpPr>
        <p:grpSpPr>
          <a:xfrm>
            <a:off x="428263" y="1226917"/>
            <a:ext cx="8220682" cy="5521124"/>
            <a:chOff x="428263" y="1351642"/>
            <a:chExt cx="8220682" cy="4923766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xmlns="" id="{FCB9D053-803E-4288-BF45-6BC7F6AE2230}"/>
                </a:ext>
              </a:extLst>
            </p:cNvPr>
            <p:cNvCxnSpPr/>
            <p:nvPr/>
          </p:nvCxnSpPr>
          <p:spPr>
            <a:xfrm flipH="1">
              <a:off x="428263" y="1351642"/>
              <a:ext cx="37964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xmlns="" id="{143B2D6D-FCCA-4284-8F50-7B03552B7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63" y="1351642"/>
              <a:ext cx="0" cy="48408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xmlns="" id="{6404FCFC-45A0-49C6-BD2B-E7B3DF33D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945" y="1351642"/>
              <a:ext cx="0" cy="49237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8E44C5B9-3C3E-4D10-8EE2-5F685637C8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263" y="6191789"/>
              <a:ext cx="8220682" cy="6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DE2C1DE2-6F13-4430-9126-4FAEC48D16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3787" y="1351642"/>
              <a:ext cx="1785158" cy="12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85320980-3235-4ADA-BA4F-7BD4FEDFBD2E}"/>
              </a:ext>
            </a:extLst>
          </p:cNvPr>
          <p:cNvGrpSpPr/>
          <p:nvPr/>
        </p:nvGrpSpPr>
        <p:grpSpPr>
          <a:xfrm>
            <a:off x="6714424" y="6101710"/>
            <a:ext cx="2311685" cy="646331"/>
            <a:chOff x="4989795" y="5976263"/>
            <a:chExt cx="2311685" cy="646331"/>
          </a:xfrm>
        </p:grpSpPr>
        <p:sp>
          <p:nvSpPr>
            <p:cNvPr id="16" name="Retângulo: Cantos Diagonais Arredondados 15">
              <a:extLst>
                <a:ext uri="{FF2B5EF4-FFF2-40B4-BE49-F238E27FC236}">
                  <a16:creationId xmlns:a16="http://schemas.microsoft.com/office/drawing/2014/main" xmlns="" id="{3BA59B73-8D9A-4112-939A-C5725E57ED6E}"/>
                </a:ext>
              </a:extLst>
            </p:cNvPr>
            <p:cNvSpPr/>
            <p:nvPr/>
          </p:nvSpPr>
          <p:spPr>
            <a:xfrm>
              <a:off x="4989795" y="5976263"/>
              <a:ext cx="2311685" cy="64633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2C4A320F-5000-4E2D-80C2-FFF6E1784E7A}"/>
                </a:ext>
              </a:extLst>
            </p:cNvPr>
            <p:cNvSpPr txBox="1"/>
            <p:nvPr/>
          </p:nvSpPr>
          <p:spPr>
            <a:xfrm>
              <a:off x="5158613" y="5976263"/>
              <a:ext cx="1974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FFFF"/>
                  </a:solidFill>
                </a:rPr>
                <a:t>Compras até R$ 300 mil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3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6B0787E1-C123-4050-837A-BF1CBEE22939}"/>
              </a:ext>
            </a:extLst>
          </p:cNvPr>
          <p:cNvSpPr/>
          <p:nvPr/>
        </p:nvSpPr>
        <p:spPr>
          <a:xfrm>
            <a:off x="1629461" y="5824042"/>
            <a:ext cx="1965451" cy="92333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43" y="1941888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Processos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PV </a:t>
            </a: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andamento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12F51172-72F0-4729-B1FB-F6DBD96D0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5739"/>
              </p:ext>
            </p:extLst>
          </p:nvPr>
        </p:nvGraphicFramePr>
        <p:xfrm>
          <a:off x="3995225" y="1458930"/>
          <a:ext cx="4466532" cy="51128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792586">
                  <a:extLst>
                    <a:ext uri="{9D8B030D-6E8A-4147-A177-3AD203B41FA5}">
                      <a16:colId xmlns:a16="http://schemas.microsoft.com/office/drawing/2014/main" xmlns="" val="1855735882"/>
                    </a:ext>
                  </a:extLst>
                </a:gridCol>
                <a:gridCol w="673946">
                  <a:extLst>
                    <a:ext uri="{9D8B030D-6E8A-4147-A177-3AD203B41FA5}">
                      <a16:colId xmlns:a16="http://schemas.microsoft.com/office/drawing/2014/main" xmlns="" val="291922439"/>
                    </a:ext>
                  </a:extLst>
                </a:gridCol>
              </a:tblGrid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ROTOR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939002020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MONITOR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628590336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RESINA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438399153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MICROCOMPUTADOR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2269432956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SELO MECANICO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2205143325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HIDROGENIO GASOSO PUREZA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952176909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PORCA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95374915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CONJUNTO PAINEIS ELETRICOS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274576736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ANEL OUTROS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4251995744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LUMINARIA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904582116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Modernização dos Equipamentos Elétricos</a:t>
                      </a:r>
                      <a:endParaRPr lang="pt-BR" sz="13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566649817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REGISTRADOR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2926823390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TELA METALICA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587063989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EQUIPAMENTO INSPECAO RAIO X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32427833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PARA RAIOS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4054115508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BANCO BATERIA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1912185581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NITROGENIO GASOSO PUREZA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968925860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PROJETOR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577305675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UPS 125 KVA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1577319246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LOCAÇÃO DE CILINDROS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2374578154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VALVULA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3352387305"/>
                  </a:ext>
                </a:extLst>
              </a:tr>
              <a:tr h="2324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VESTIMENTA SEGURANCA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" marR="8229" marT="8229" marB="0"/>
                </a:tc>
                <a:extLst>
                  <a:ext uri="{0D108BD9-81ED-4DB2-BD59-A6C34878D82A}">
                    <a16:rowId xmlns:a16="http://schemas.microsoft.com/office/drawing/2014/main" xmlns="" val="4188874673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607B9ED-8104-477C-95B6-A97F8901DF13}"/>
              </a:ext>
            </a:extLst>
          </p:cNvPr>
          <p:cNvSpPr txBox="1"/>
          <p:nvPr/>
        </p:nvSpPr>
        <p:spPr>
          <a:xfrm>
            <a:off x="4445524" y="1068026"/>
            <a:ext cx="287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Descrição </a:t>
            </a:r>
            <a:r>
              <a:rPr lang="pt-BR" sz="1400" dirty="0"/>
              <a:t>(texto breve requisição)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7EE6783-9975-4EAB-96D9-7EFAFBF5C252}"/>
              </a:ext>
            </a:extLst>
          </p:cNvPr>
          <p:cNvSpPr txBox="1"/>
          <p:nvPr/>
        </p:nvSpPr>
        <p:spPr>
          <a:xfrm>
            <a:off x="7642261" y="1089598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Quant.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E95C4A97-71E3-4472-987D-CBD64195D57C}"/>
              </a:ext>
            </a:extLst>
          </p:cNvPr>
          <p:cNvSpPr/>
          <p:nvPr/>
        </p:nvSpPr>
        <p:spPr>
          <a:xfrm>
            <a:off x="3510278" y="1458930"/>
            <a:ext cx="512286" cy="4826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B217FD0-7063-4316-98A8-698EC04C6A8D}"/>
              </a:ext>
            </a:extLst>
          </p:cNvPr>
          <p:cNvSpPr txBox="1"/>
          <p:nvPr/>
        </p:nvSpPr>
        <p:spPr>
          <a:xfrm rot="16200000">
            <a:off x="2590992" y="3687653"/>
            <a:ext cx="232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Ordem decrescente R$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9482783-268C-4974-8CB3-4E3C2952B330}"/>
              </a:ext>
            </a:extLst>
          </p:cNvPr>
          <p:cNvSpPr txBox="1"/>
          <p:nvPr/>
        </p:nvSpPr>
        <p:spPr>
          <a:xfrm>
            <a:off x="1782162" y="5824043"/>
            <a:ext cx="166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do Valor Total dos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Vigentes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Pequenas Contratações (</a:t>
            </a:r>
            <a:r>
              <a:rPr lang="pt-BR" dirty="0" err="1"/>
              <a:t>PVs</a:t>
            </a:r>
            <a:r>
              <a:rPr lang="pt-BR" dirty="0"/>
              <a:t>) </a:t>
            </a:r>
            <a:r>
              <a:rPr lang="pt-BR" sz="2000" dirty="0"/>
              <a:t>em aberto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ED9611-3722-476C-B1EC-5CA893D9F375}"/>
              </a:ext>
            </a:extLst>
          </p:cNvPr>
          <p:cNvSpPr txBox="1"/>
          <p:nvPr/>
        </p:nvSpPr>
        <p:spPr>
          <a:xfrm>
            <a:off x="262867" y="4907770"/>
            <a:ext cx="307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Contato assuntos gerais área comercial:</a:t>
            </a:r>
          </a:p>
          <a:p>
            <a:r>
              <a:rPr lang="pt-BR" sz="1400" dirty="0"/>
              <a:t>samanta.bk@eletronuclear.gov.br </a:t>
            </a:r>
          </a:p>
        </p:txBody>
      </p:sp>
    </p:spTree>
    <p:extLst>
      <p:ext uri="{BB962C8B-B14F-4D97-AF65-F5344CB8AC3E}">
        <p14:creationId xmlns:p14="http://schemas.microsoft.com/office/powerpoint/2010/main" val="26831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xmlns="" id="{16D77B0D-FB7E-46FA-ACFE-D8386948F90A}"/>
              </a:ext>
            </a:extLst>
          </p:cNvPr>
          <p:cNvSpPr/>
          <p:nvPr/>
        </p:nvSpPr>
        <p:spPr>
          <a:xfrm>
            <a:off x="551715" y="1836634"/>
            <a:ext cx="2588376" cy="3184732"/>
          </a:xfrm>
          <a:prstGeom prst="homePlate">
            <a:avLst>
              <a:gd name="adj" fmla="val 14502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6B0787E1-C123-4050-837A-BF1CBEE22939}"/>
              </a:ext>
            </a:extLst>
          </p:cNvPr>
          <p:cNvSpPr/>
          <p:nvPr/>
        </p:nvSpPr>
        <p:spPr>
          <a:xfrm>
            <a:off x="981313" y="4617978"/>
            <a:ext cx="2311685" cy="12003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E6E7815-A0FF-4897-84B7-48BEB1B0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6" y="2070719"/>
            <a:ext cx="235881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 err="1">
                <a:solidFill>
                  <a:srgbClr val="FFFFFF"/>
                </a:solidFill>
              </a:rPr>
              <a:t>Pregões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abertos</a:t>
            </a:r>
            <a:r>
              <a:rPr lang="en-US" sz="3100" b="1" dirty="0">
                <a:solidFill>
                  <a:srgbClr val="FFFFFF"/>
                </a:solidFill>
              </a:rPr>
              <a:t> para </a:t>
            </a:r>
            <a:r>
              <a:rPr lang="en-US" sz="3100" b="1" dirty="0" err="1">
                <a:solidFill>
                  <a:srgbClr val="FFFFFF"/>
                </a:solidFill>
              </a:rPr>
              <a:t>recebimento</a:t>
            </a:r>
            <a:r>
              <a:rPr lang="en-US" sz="3100" b="1" dirty="0">
                <a:solidFill>
                  <a:srgbClr val="FFFFFF"/>
                </a:solidFill>
              </a:rPr>
              <a:t> de </a:t>
            </a:r>
            <a:r>
              <a:rPr lang="en-US" sz="3100" b="1" dirty="0" err="1">
                <a:solidFill>
                  <a:srgbClr val="FFFFFF"/>
                </a:solidFill>
              </a:rPr>
              <a:t>propostas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9482783-268C-4974-8CB3-4E3C2952B330}"/>
              </a:ext>
            </a:extLst>
          </p:cNvPr>
          <p:cNvSpPr txBox="1"/>
          <p:nvPr/>
        </p:nvSpPr>
        <p:spPr>
          <a:xfrm>
            <a:off x="1166043" y="4617977"/>
            <a:ext cx="197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Filtro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Compras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Governamentais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15/04 a 15/05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UASG </a:t>
            </a:r>
            <a:r>
              <a:rPr lang="pt-BR" b="1" dirty="0">
                <a:solidFill>
                  <a:srgbClr val="FFFFFF"/>
                </a:solidFill>
              </a:rPr>
              <a:t>910847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78119EA3-8053-41FC-AB03-730A82685F6F}"/>
              </a:ext>
            </a:extLst>
          </p:cNvPr>
          <p:cNvSpPr txBox="1">
            <a:spLocks/>
          </p:cNvSpPr>
          <p:nvPr/>
        </p:nvSpPr>
        <p:spPr>
          <a:xfrm>
            <a:off x="628650" y="26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ea typeface="+mj-ea"/>
                <a:cs typeface="+mj-cs"/>
              </a:defRPr>
            </a:lvl1pPr>
          </a:lstStyle>
          <a:p>
            <a:r>
              <a:rPr lang="pt-BR" dirty="0"/>
              <a:t>Grandes contratações (Pregões) </a:t>
            </a:r>
            <a:r>
              <a:rPr lang="pt-BR" sz="2000" dirty="0"/>
              <a:t>em aberto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AA744E2-AA7D-417E-B11B-EA06C7375F3E}"/>
              </a:ext>
            </a:extLst>
          </p:cNvPr>
          <p:cNvSpPr txBox="1"/>
          <p:nvPr/>
        </p:nvSpPr>
        <p:spPr>
          <a:xfrm>
            <a:off x="3627563" y="1351642"/>
            <a:ext cx="51145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Pregão Eletrônico Nº 239/2019</a:t>
            </a:r>
          </a:p>
          <a:p>
            <a:pPr algn="just"/>
            <a:r>
              <a:rPr lang="pt-BR" dirty="0"/>
              <a:t>Objeto: Serviços de limpeza, conservação e higienização das dependências e bens móveis das unidades prediais da SEDE da ELETROBRAS ELETRONUCLEAR, incluindo o fornecimento de todos os materiais e equipamentos necessários para a completa execução dos serviços.</a:t>
            </a:r>
          </a:p>
          <a:p>
            <a:pPr algn="just"/>
            <a:r>
              <a:rPr lang="pt-BR" dirty="0"/>
              <a:t>Edital a partir de: 20/04/2020</a:t>
            </a:r>
          </a:p>
          <a:p>
            <a:pPr algn="just"/>
            <a:r>
              <a:rPr lang="pt-BR" dirty="0"/>
              <a:t>Sessão On-line Pública: em 21/05/2020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Pregão Eletrônico Nº 153/2019</a:t>
            </a:r>
          </a:p>
          <a:p>
            <a:pPr algn="just"/>
            <a:r>
              <a:rPr lang="pt-BR" dirty="0"/>
              <a:t>Objeto: Prestação de serviços de microfilmagem de documentos e imagens.</a:t>
            </a:r>
          </a:p>
          <a:p>
            <a:pPr algn="just"/>
            <a:r>
              <a:rPr lang="pt-BR" dirty="0"/>
              <a:t>Edital a partir de: 30/04/2020 </a:t>
            </a:r>
          </a:p>
          <a:p>
            <a:pPr algn="just"/>
            <a:r>
              <a:rPr lang="pt-BR" dirty="0"/>
              <a:t>Entrega da Proposta:  a partir de 30/04/2020 às 09:00Hs</a:t>
            </a:r>
          </a:p>
          <a:p>
            <a:pPr algn="just"/>
            <a:r>
              <a:rPr lang="pt-BR" dirty="0"/>
              <a:t>Sessão On-line Pública:  em 22/05/2020</a:t>
            </a:r>
          </a:p>
        </p:txBody>
      </p:sp>
    </p:spTree>
    <p:extLst>
      <p:ext uri="{BB962C8B-B14F-4D97-AF65-F5344CB8AC3E}">
        <p14:creationId xmlns:p14="http://schemas.microsoft.com/office/powerpoint/2010/main" val="41029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26C1FA71B40549AF2F5ED89D457E64" ma:contentTypeVersion="1" ma:contentTypeDescription="Crie um novo documento." ma:contentTypeScope="" ma:versionID="11dd4ee25489bced7c97bd5145926c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7df3e864a1ba1b0c791d115cbe9943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6FE159-81FB-474A-AE7D-3E62A3887C81}"/>
</file>

<file path=customXml/itemProps2.xml><?xml version="1.0" encoding="utf-8"?>
<ds:datastoreItem xmlns:ds="http://schemas.openxmlformats.org/officeDocument/2006/customXml" ds:itemID="{A5C01FA9-B5EC-4BAB-AFFB-8515676E5369}"/>
</file>

<file path=customXml/itemProps3.xml><?xml version="1.0" encoding="utf-8"?>
<ds:datastoreItem xmlns:ds="http://schemas.openxmlformats.org/officeDocument/2006/customXml" ds:itemID="{E32D9425-CDFB-4E15-BAA6-34609FB46F7F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1926</Words>
  <Application>Microsoft Office PowerPoint</Application>
  <PresentationFormat>Apresentação na tela (4:3)</PresentationFormat>
  <Paragraphs>326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</vt:lpstr>
      <vt:lpstr>Calibri  </vt:lpstr>
      <vt:lpstr>Calibri Light</vt:lpstr>
      <vt:lpstr>Verdana</vt:lpstr>
      <vt:lpstr>Tema do Office</vt:lpstr>
      <vt:lpstr>Apresentação do PowerPoint</vt:lpstr>
      <vt:lpstr>Apresentação</vt:lpstr>
      <vt:lpstr>Quem somos</vt:lpstr>
      <vt:lpstr>Apresentação do PowerPoint</vt:lpstr>
      <vt:lpstr>Apresentação do PowerPoint</vt:lpstr>
      <vt:lpstr>Apresentação do PowerPoint</vt:lpstr>
      <vt:lpstr>Apresentação do PowerPoint</vt:lpstr>
      <vt:lpstr>Processos de PV em andamento</vt:lpstr>
      <vt:lpstr>Pregões abertos para recebimento de propostas</vt:lpstr>
      <vt:lpstr>Pregões abertos para recebimento de propostas</vt:lpstr>
      <vt:lpstr>Pregões abertos para recebimento de propostas</vt:lpstr>
      <vt:lpstr>Pregões abertos para recebimento de propostas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Oliveira</dc:creator>
  <cp:lastModifiedBy>Juliana de Souza Oliveira</cp:lastModifiedBy>
  <cp:revision>8</cp:revision>
  <dcterms:created xsi:type="dcterms:W3CDTF">2020-05-13T20:06:01Z</dcterms:created>
  <dcterms:modified xsi:type="dcterms:W3CDTF">2020-05-20T21:45:29Z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0x010100E126C1FA71B40549AF2F5ED89D457E64</vt:lpwstr>
  </property>
</Properties>
</file>